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Inter SemiBold"/>
      <p:regular r:id="rId13"/>
      <p:bold r:id="rId14"/>
      <p:italic r:id="rId15"/>
      <p:boldItalic r:id="rId16"/>
    </p:embeddedFon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D57C19E-12B7-42B3-822A-41BB22BDF62B}">
  <a:tblStyle styleId="{BD57C19E-12B7-42B3-822A-41BB22BDF62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6E4033F-E2B4-460D-AD17-935CA41ACA4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PlusJakartaSansMedium-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InterSemiBold-regular.fntdata"/><Relationship Id="rId12" Type="http://schemas.openxmlformats.org/officeDocument/2006/relationships/slide" Target="slides/slide5.xml"/><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Halant-regular.fntdata"/><Relationship Id="rId16" Type="http://schemas.openxmlformats.org/officeDocument/2006/relationships/font" Target="fonts/InterSemiBold-boldItalic.fntdata"/><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bf1d8e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bf1d8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21639d043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21639d043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2dfbf1d8ef_0_10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2dfbf1d8ef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2e0025fc5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2e0025fc5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2e0085dc0e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2e0085dc0e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100" name="Google Shape;100;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Militarism</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World War I</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2" name="Google Shape;102;p25"/>
          <p:cNvGraphicFramePr/>
          <p:nvPr/>
        </p:nvGraphicFramePr>
        <p:xfrm>
          <a:off x="469041" y="2085835"/>
          <a:ext cx="3000000" cy="3000000"/>
        </p:xfrm>
        <a:graphic>
          <a:graphicData uri="http://schemas.openxmlformats.org/drawingml/2006/table">
            <a:tbl>
              <a:tblPr>
                <a:noFill/>
                <a:tableStyleId>{BD57C19E-12B7-42B3-822A-41BB22BDF62B}</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Georges Clemenceau (French Prime Minister) “Calls France to Arms,” Paris, France, August 5, 1914.</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now to arms, all of us! I have seen weeping among those who cannot go first. Everyone's turn will come. There will not be a child of our land who will not have a part in the enormous struggle. To die is nothing. We must win. And for that we need all men's power. The weakest will have his share of glory. There come times, in the lives of peoples, when there passes over them a tempest of heroic action.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103" name="Google Shape;103;p25"/>
          <p:cNvGraphicFramePr/>
          <p:nvPr/>
        </p:nvGraphicFramePr>
        <p:xfrm>
          <a:off x="469041" y="3838435"/>
          <a:ext cx="3000000" cy="3000000"/>
        </p:xfrm>
        <a:graphic>
          <a:graphicData uri="http://schemas.openxmlformats.org/drawingml/2006/table">
            <a:tbl>
              <a:tblPr>
                <a:noFill/>
                <a:tableStyleId>{BD57C19E-12B7-42B3-822A-41BB22BDF62B}</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Emile Zola (French Writer), 1891, cited in James Joll, </a:t>
                      </a:r>
                      <a:r>
                        <a:rPr i="1" lang="en" sz="1200">
                          <a:solidFill>
                            <a:schemeClr val="dk1"/>
                          </a:solidFill>
                          <a:latin typeface="Halant"/>
                          <a:ea typeface="Halant"/>
                          <a:cs typeface="Halant"/>
                          <a:sym typeface="Halant"/>
                        </a:rPr>
                        <a:t>The Origins of the First World War, </a:t>
                      </a:r>
                      <a:r>
                        <a:rPr lang="en" sz="1200">
                          <a:solidFill>
                            <a:schemeClr val="dk1"/>
                          </a:solidFill>
                          <a:latin typeface="Halant"/>
                          <a:ea typeface="Halant"/>
                          <a:cs typeface="Halant"/>
                          <a:sym typeface="Halant"/>
                        </a:rPr>
                        <a:t>1992.</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Would not the end of war be the end of humanity? War is life itself.  Nothing exists in nature, is born, grows or multiplies except by combat.  We must eat and be eaten so that the world may live. It is only warlike nations which have prospered; a nation dies as soon as it disarms. War is the school of discipline, sacrifice and courage.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104" name="Google Shape;104;p25"/>
          <p:cNvGraphicFramePr/>
          <p:nvPr/>
        </p:nvGraphicFramePr>
        <p:xfrm>
          <a:off x="469041" y="5362435"/>
          <a:ext cx="3000000" cy="3000000"/>
        </p:xfrm>
        <a:graphic>
          <a:graphicData uri="http://schemas.openxmlformats.org/drawingml/2006/table">
            <a:tbl>
              <a:tblPr>
                <a:noFill/>
                <a:tableStyleId>{BD57C19E-12B7-42B3-822A-41BB22BDF62B}</a:tableStyleId>
              </a:tblPr>
              <a:tblGrid>
                <a:gridCol w="2266425"/>
                <a:gridCol w="1662050"/>
                <a:gridCol w="29058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i="1" lang="en" sz="1200">
                          <a:solidFill>
                            <a:schemeClr val="dk1"/>
                          </a:solidFill>
                          <a:latin typeface="Halant"/>
                          <a:ea typeface="Halant"/>
                          <a:cs typeface="Halant"/>
                          <a:sym typeface="Halant"/>
                        </a:rPr>
                        <a:t>Jacobson’s World Armament Expenditures</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Table Showing Spending on Armaments in Major Countries from 1908-1913,” </a:t>
                      </a:r>
                      <a:r>
                        <a:rPr lang="en" sz="1200">
                          <a:solidFill>
                            <a:schemeClr val="dk1"/>
                          </a:solidFill>
                          <a:latin typeface="Halant"/>
                          <a:ea typeface="Halant"/>
                          <a:cs typeface="Halant"/>
                          <a:sym typeface="Halant"/>
                        </a:rPr>
                        <a:t>1935.</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105" name="Google Shape;105;p25"/>
          <p:cNvGraphicFramePr/>
          <p:nvPr/>
        </p:nvGraphicFramePr>
        <p:xfrm>
          <a:off x="1091550" y="6095300"/>
          <a:ext cx="3000000" cy="3000000"/>
        </p:xfrm>
        <a:graphic>
          <a:graphicData uri="http://schemas.openxmlformats.org/drawingml/2006/table">
            <a:tbl>
              <a:tblPr>
                <a:noFill/>
                <a:tableStyleId>{96E4033F-E2B4-460D-AD17-935CA41ACA42}</a:tableStyleId>
              </a:tblPr>
              <a:tblGrid>
                <a:gridCol w="772300"/>
                <a:gridCol w="772300"/>
                <a:gridCol w="772300"/>
                <a:gridCol w="772300"/>
                <a:gridCol w="772300"/>
                <a:gridCol w="772300"/>
                <a:gridCol w="772300"/>
              </a:tblGrid>
              <a:tr h="381000">
                <a:tc>
                  <a:txBody>
                    <a:bodyPr/>
                    <a:lstStyle/>
                    <a:p>
                      <a:pPr indent="0" lvl="0" marL="0" rtl="0" algn="l">
                        <a:spcBef>
                          <a:spcPts val="0"/>
                        </a:spcBef>
                        <a:spcAft>
                          <a:spcPts val="0"/>
                        </a:spcAft>
                        <a:buNone/>
                      </a:pPr>
                      <a:r>
                        <a:rPr lang="en" sz="1000">
                          <a:latin typeface="Inter"/>
                          <a:ea typeface="Inter"/>
                          <a:cs typeface="Inter"/>
                          <a:sym typeface="Inter"/>
                        </a:rPr>
                        <a:t>Nation</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1908</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1909</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1910</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1911</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1912</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1913</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Great Britain</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$286.7m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$306.2m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$330.4m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$345.1m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$349.9m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$374.2m</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Germany</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$286.7m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$306.8m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$301.5m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$303.9m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$331.5m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$463.6m</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France</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$216m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$236.4m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$248m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$277.9m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$307.8m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$363.8m</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Russia</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$291.6m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$315.5m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$324m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$334.5m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$387m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$435m</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Italy</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$87.5m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$115.8m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$124.9m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$133.7m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$158.4m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$142.2m</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United States</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$189.5m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$199m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$197m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$227m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$244.6m</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000">
                          <a:latin typeface="Inter"/>
                          <a:ea typeface="Inter"/>
                          <a:cs typeface="Inter"/>
                          <a:sym typeface="Inter"/>
                        </a:rPr>
                        <a:t>Japan</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$93.7m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$95.7m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$100.2m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$110.7m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$107.7m</a:t>
                      </a:r>
                      <a:endParaRPr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000">
                          <a:latin typeface="Inter"/>
                          <a:ea typeface="Inter"/>
                          <a:cs typeface="Inter"/>
                          <a:sym typeface="Inter"/>
                        </a:rPr>
                        <a:t>$104.6m</a:t>
                      </a:r>
                      <a:endParaRPr sz="1000">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sp>
        <p:nvSpPr>
          <p:cNvPr id="107" name="Google Shape;107;p25"/>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World War I: Militarism</a:t>
            </a:r>
            <a:endParaRPr sz="2000">
              <a:solidFill>
                <a:schemeClr val="dk1"/>
              </a:solidFill>
              <a:latin typeface="Halant"/>
              <a:ea typeface="Halant"/>
              <a:cs typeface="Halant"/>
              <a:sym typeface="Halant"/>
            </a:endParaRPr>
          </a:p>
        </p:txBody>
      </p:sp>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6" name="Google Shape;116;p26"/>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17" name="Google Shape;117;p26"/>
          <p:cNvGraphicFramePr/>
          <p:nvPr/>
        </p:nvGraphicFramePr>
        <p:xfrm>
          <a:off x="469041" y="638035"/>
          <a:ext cx="3000000" cy="3000000"/>
        </p:xfrm>
        <a:graphic>
          <a:graphicData uri="http://schemas.openxmlformats.org/drawingml/2006/table">
            <a:tbl>
              <a:tblPr>
                <a:noFill/>
                <a:tableStyleId>{BD57C19E-12B7-42B3-822A-41BB22BDF62B}</a:tableStyleId>
              </a:tblPr>
              <a:tblGrid>
                <a:gridCol w="2266425"/>
                <a:gridCol w="1662050"/>
                <a:gridCol w="2905850"/>
              </a:tblGrid>
              <a:tr h="818375">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John Rohl, </a:t>
                      </a:r>
                      <a:r>
                        <a:rPr lang="en" sz="1200">
                          <a:solidFill>
                            <a:schemeClr val="dk1"/>
                          </a:solidFill>
                          <a:latin typeface="Halant"/>
                          <a:ea typeface="Halant"/>
                          <a:cs typeface="Halant"/>
                          <a:sym typeface="Halant"/>
                        </a:rPr>
                        <a:t>“World War One: 10 Interpretations of Who Started WWI,” BBC News, February 12, 2014.</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John Rohl was Professor Emeritus of History at the University of Sussex.</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WW1 did not break out by accident or because diplomacy failed. It broke out as the result of a conspiracy between the governments of imperial Germany and Austria-Hungary to bring about war, albeit in the hope that Britain would stay out.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25 years of domination by Kaiser Wilhelm II with his angry, autocratic and militaristic personality, his belief in the clairvoyance of all crowned heads, his disdain for diplomats and his conviction that his Germanic God had predestined him to lead his country to greatness, the 20 or so men he had appointed to decide the policy of the Reich opted for war in 1914 in what they deemed to be favourable circumstances.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Germany's military and naval leaders, the predominant influence at court, shared a devil-may-care militarism that held war to be inevitable, time to be running out, and - like their Austrian counterparts - believed it would be better to go down fighting than to go on tolerating what they regarded as the humiliating status quo. In the spring of 1914, this small group of men in Berlin decided to make "the leap into the dark" which they knew their support for an Austrian attack on Serbia would almost certainly entail.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fine-tuning of the crisis was left to the civilian chancellor Theobald von Bethmann Hollweg, whose primary aim was to subvert diplomatic intervention in order to begin the war under the most favourable conditions possible. In particular, he wanted to convince his own people that Germany was under attack and to keep Britain out of the conflict.</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4" name="Google Shape;124;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27" name="Google Shape;127;p27"/>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Militarism, Alliances, Nationalism, Imperialism, or Assassination.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128" name="Google Shape;128;p27"/>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Causes of World War I</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29" name="Google Shape;129;p27"/>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A significant cause of World War I was ____________________.</a:t>
            </a:r>
            <a:endParaRPr b="1" sz="1300">
              <a:latin typeface="Inter"/>
              <a:ea typeface="Inter"/>
              <a:cs typeface="Inter"/>
              <a:sym typeface="Inter"/>
            </a:endParaRPr>
          </a:p>
        </p:txBody>
      </p:sp>
      <p:pic>
        <p:nvPicPr>
          <p:cNvPr id="130" name="Google Shape;130;p27"/>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31" name="Google Shape;131;p27"/>
          <p:cNvGraphicFramePr/>
          <p:nvPr/>
        </p:nvGraphicFramePr>
        <p:xfrm>
          <a:off x="469250" y="4116400"/>
          <a:ext cx="3000000" cy="3000000"/>
        </p:xfrm>
        <a:graphic>
          <a:graphicData uri="http://schemas.openxmlformats.org/drawingml/2006/table">
            <a:tbl>
              <a:tblPr>
                <a:noFill/>
                <a:tableStyleId>{96E4033F-E2B4-460D-AD17-935CA41ACA42}</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Source:</a:t>
                      </a:r>
                      <a:endParaRPr sz="900">
                        <a:solidFill>
                          <a:schemeClr val="dk1"/>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32" name="Google Shape;132;p27"/>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3" name="Google Shape;133;p27"/>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34" name="Google Shape;134;p27"/>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sp>
        <p:nvSpPr>
          <p:cNvPr id="139" name="Google Shape;139;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Causes of World War I Student Worksheet</a:t>
            </a:r>
            <a:endParaRPr sz="1900">
              <a:latin typeface="Halant"/>
              <a:ea typeface="Halant"/>
              <a:cs typeface="Halant"/>
              <a:sym typeface="Halant"/>
            </a:endParaRPr>
          </a:p>
        </p:txBody>
      </p:sp>
      <p:pic>
        <p:nvPicPr>
          <p:cNvPr id="140" name="Google Shape;140;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1" name="Google Shape;141;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2" name="Google Shape;142;p28"/>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What do you think was the most significant cause of World War I? Why? (Consider Immediacy, Profundity, Scope)</a:t>
            </a:r>
            <a:endParaRPr sz="1200">
              <a:solidFill>
                <a:schemeClr val="dk1"/>
              </a:solidFill>
              <a:highlight>
                <a:schemeClr val="lt1"/>
              </a:highlight>
              <a:latin typeface="Inter"/>
              <a:ea typeface="Inter"/>
              <a:cs typeface="Inter"/>
              <a:sym typeface="Inter"/>
            </a:endParaRPr>
          </a:p>
        </p:txBody>
      </p:sp>
      <p:graphicFrame>
        <p:nvGraphicFramePr>
          <p:cNvPr id="143" name="Google Shape;143;p28"/>
          <p:cNvGraphicFramePr/>
          <p:nvPr/>
        </p:nvGraphicFramePr>
        <p:xfrm>
          <a:off x="983050" y="1361875"/>
          <a:ext cx="3000000" cy="3000000"/>
        </p:xfrm>
        <a:graphic>
          <a:graphicData uri="http://schemas.openxmlformats.org/drawingml/2006/table">
            <a:tbl>
              <a:tblPr>
                <a:noFill/>
                <a:tableStyleId>{96E4033F-E2B4-460D-AD17-935CA41ACA42}</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Militarism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Alliances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Nationalism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Imperialism</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Assassination</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7" name="Shape 147"/>
        <p:cNvGrpSpPr/>
        <p:nvPr/>
      </p:nvGrpSpPr>
      <p:grpSpPr>
        <a:xfrm>
          <a:off x="0" y="0"/>
          <a:ext cx="0" cy="0"/>
          <a:chOff x="0" y="0"/>
          <a:chExt cx="0" cy="0"/>
        </a:xfrm>
      </p:grpSpPr>
      <p:pic>
        <p:nvPicPr>
          <p:cNvPr id="148" name="Google Shape;148;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9" name="Google Shape;149;p29"/>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600"/>
              <a:buFont typeface="Arial"/>
              <a:buNone/>
            </a:pPr>
            <a:r>
              <a:rPr lang="en" sz="1700">
                <a:solidFill>
                  <a:schemeClr val="dk1"/>
                </a:solidFill>
                <a:latin typeface="Inter"/>
                <a:ea typeface="Inter"/>
                <a:cs typeface="Inter"/>
                <a:sym typeface="Inter"/>
              </a:rPr>
              <a:t>What was the most significant cause of World War I?</a:t>
            </a:r>
            <a:endParaRPr b="1" sz="1700">
              <a:solidFill>
                <a:schemeClr val="dk1"/>
              </a:solidFill>
              <a:latin typeface="Inter"/>
              <a:ea typeface="Inter"/>
              <a:cs typeface="Inter"/>
              <a:sym typeface="Inter"/>
            </a:endParaRPr>
          </a:p>
        </p:txBody>
      </p:sp>
      <p:sp>
        <p:nvSpPr>
          <p:cNvPr id="150" name="Google Shape;150;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8: World at War</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a:t>
            </a:r>
            <a:endParaRPr sz="1500">
              <a:solidFill>
                <a:srgbClr val="000000"/>
              </a:solidFill>
              <a:latin typeface="Plus Jakarta Sans Medium"/>
              <a:ea typeface="Plus Jakarta Sans Medium"/>
              <a:cs typeface="Plus Jakarta Sans Medium"/>
              <a:sym typeface="Plus Jakarta Sans Medium"/>
            </a:endParaRPr>
          </a:p>
        </p:txBody>
      </p:sp>
      <p:pic>
        <p:nvPicPr>
          <p:cNvPr id="151" name="Google Shape;151;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2" name="Google Shape;152;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3" name="Google Shape;153;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4" name="Google Shape;154;p29"/>
          <p:cNvSpPr txBox="1"/>
          <p:nvPr/>
        </p:nvSpPr>
        <p:spPr>
          <a:xfrm>
            <a:off x="455300" y="30284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Final Verdict questions below.</a:t>
            </a:r>
            <a:endParaRPr>
              <a:solidFill>
                <a:schemeClr val="dk1"/>
              </a:solidFill>
              <a:latin typeface="Halant"/>
              <a:ea typeface="Halant"/>
              <a:cs typeface="Halant"/>
              <a:sym typeface="Halant"/>
            </a:endParaRPr>
          </a:p>
        </p:txBody>
      </p:sp>
      <p:sp>
        <p:nvSpPr>
          <p:cNvPr id="155" name="Google Shape;155;p29"/>
          <p:cNvSpPr txBox="1"/>
          <p:nvPr/>
        </p:nvSpPr>
        <p:spPr>
          <a:xfrm>
            <a:off x="520000" y="3529200"/>
            <a:ext cx="6861900" cy="14643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Place a      next to the cause you believe most significantly impacted on World War I. </a:t>
            </a:r>
            <a:endParaRPr i="1" sz="1200">
              <a:solidFill>
                <a:schemeClr val="dk1"/>
              </a:solidFill>
              <a:latin typeface="Inter"/>
              <a:ea typeface="Inter"/>
              <a:cs typeface="Inter"/>
              <a:sym typeface="Inter"/>
            </a:endParaRPr>
          </a:p>
          <a:p>
            <a:pPr indent="0" lvl="0" marL="0" rtl="0" algn="ctr">
              <a:spcBef>
                <a:spcPts val="1000"/>
              </a:spcBef>
              <a:spcAft>
                <a:spcPts val="0"/>
              </a:spcAft>
              <a:buNone/>
            </a:pPr>
            <a:r>
              <a:rPr b="1" lang="en" sz="1600">
                <a:solidFill>
                  <a:schemeClr val="dk1"/>
                </a:solidFill>
                <a:latin typeface="Inter"/>
                <a:ea typeface="Inter"/>
                <a:cs typeface="Inter"/>
                <a:sym typeface="Inter"/>
              </a:rPr>
              <a:t>⬜ Militarism			⬜ Alliances			⬜ Nationalism</a:t>
            </a:r>
            <a:endParaRPr b="1" sz="1600">
              <a:solidFill>
                <a:schemeClr val="dk1"/>
              </a:solidFill>
              <a:latin typeface="Inter"/>
              <a:ea typeface="Inter"/>
              <a:cs typeface="Inter"/>
              <a:sym typeface="Inter"/>
            </a:endParaRPr>
          </a:p>
          <a:p>
            <a:pPr indent="0" lvl="0" marL="0" rtl="0" algn="ctr">
              <a:spcBef>
                <a:spcPts val="1000"/>
              </a:spcBef>
              <a:spcAft>
                <a:spcPts val="0"/>
              </a:spcAft>
              <a:buNone/>
            </a:pPr>
            <a:r>
              <a:rPr b="1" lang="en" sz="1600">
                <a:solidFill>
                  <a:schemeClr val="dk1"/>
                </a:solidFill>
                <a:latin typeface="Inter"/>
                <a:ea typeface="Inter"/>
                <a:cs typeface="Inter"/>
                <a:sym typeface="Inter"/>
              </a:rPr>
              <a:t>        ⬜ Imperialism	         	⬜ Assassination</a:t>
            </a:r>
            <a:endParaRPr b="1" sz="1600">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56" name="Google Shape;156;p29"/>
          <p:cNvSpPr txBox="1"/>
          <p:nvPr/>
        </p:nvSpPr>
        <p:spPr>
          <a:xfrm>
            <a:off x="520000" y="5139775"/>
            <a:ext cx="6861900" cy="16104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2"/>
            </a:pPr>
            <a:r>
              <a:rPr lang="en" sz="1200">
                <a:solidFill>
                  <a:schemeClr val="dk1"/>
                </a:solidFill>
                <a:latin typeface="Inter"/>
                <a:ea typeface="Inter"/>
                <a:cs typeface="Inter"/>
                <a:sym typeface="Inter"/>
              </a:rPr>
              <a:t>Explain why you made your choice. What evidence convinced you the most?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57" name="Google Shape;157;p29"/>
          <p:cNvSpPr txBox="1"/>
          <p:nvPr/>
        </p:nvSpPr>
        <p:spPr>
          <a:xfrm>
            <a:off x="520000" y="6896450"/>
            <a:ext cx="6861900" cy="19947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Did Immediacy, Profundity, or Scope have the largest impact on your decision?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158" name="Google Shape;158;p29"/>
          <p:cNvSpPr/>
          <p:nvPr/>
        </p:nvSpPr>
        <p:spPr>
          <a:xfrm>
            <a:off x="1601775" y="3606300"/>
            <a:ext cx="224700" cy="236400"/>
          </a:xfrm>
          <a:prstGeom prst="mathMultiply">
            <a:avLst>
              <a:gd fmla="val 23520" name="adj1"/>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